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6993" autoAdjust="0"/>
    <p:restoredTop sz="94660"/>
  </p:normalViewPr>
  <p:slideViewPr>
    <p:cSldViewPr snapToGrid="0">
      <p:cViewPr>
        <p:scale>
          <a:sx n="95" d="100"/>
          <a:sy n="95" d="100"/>
        </p:scale>
        <p:origin x="12" y="-321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1" name="Google Shape;461;p21"/>
          <p:cNvGrpSpPr/>
          <p:nvPr/>
        </p:nvGrpSpPr>
        <p:grpSpPr>
          <a:xfrm>
            <a:off x="376959" y="254989"/>
            <a:ext cx="7153394" cy="1022481"/>
            <a:chOff x="188700" y="665125"/>
            <a:chExt cx="5190000" cy="1022481"/>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Statistical Review and A/B </a:t>
              </a:r>
              <a:r>
                <a:rPr lang="en" sz="1600" b="1" dirty="0">
                  <a:latin typeface="Google Sans SemiBold"/>
                  <a:ea typeface="Google Sans SemiBold"/>
                  <a:cs typeface="Google Sans SemiBold"/>
                  <a:sym typeface="Google Sans SemiBold"/>
                </a:rPr>
                <a:t>testing for New York TLC project</a:t>
              </a:r>
              <a:endParaRPr sz="19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16749" y="1002607"/>
              <a:ext cx="1933902" cy="68499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latin typeface="Roboto"/>
                  <a:ea typeface="Roboto"/>
                  <a:cs typeface="Roboto"/>
                  <a:sym typeface="Roboto"/>
                </a:rPr>
                <a:t>Executive summary report</a:t>
              </a:r>
            </a:p>
            <a:p>
              <a:pPr marL="0" lvl="0" indent="0" algn="l" rtl="0">
                <a:spcBef>
                  <a:spcPts val="0"/>
                </a:spcBef>
                <a:spcAft>
                  <a:spcPts val="1200"/>
                </a:spcAft>
                <a:buNone/>
              </a:pPr>
              <a:r>
                <a:rPr lang="en-US" sz="1200" dirty="0">
                  <a:solidFill>
                    <a:srgbClr val="000000"/>
                  </a:solidFill>
                  <a:latin typeface="Roboto"/>
                  <a:ea typeface="Roboto"/>
                  <a:cs typeface="Roboto"/>
                  <a:sym typeface="Roboto"/>
                </a:rPr>
                <a:t>Prepared by </a:t>
              </a:r>
              <a:r>
                <a:rPr lang="en-US" sz="1200" dirty="0" err="1">
                  <a:solidFill>
                    <a:srgbClr val="000000"/>
                  </a:solidFill>
                  <a:latin typeface="Roboto"/>
                  <a:ea typeface="Roboto"/>
                  <a:cs typeface="Roboto"/>
                  <a:sym typeface="Roboto"/>
                </a:rPr>
                <a:t>Automatidata</a:t>
              </a:r>
              <a:endParaRPr sz="1200"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E88A0244-9D0A-97A1-DC21-70B7F53F7F0E}"/>
              </a:ext>
            </a:extLst>
          </p:cNvPr>
          <p:cNvSpPr txBox="1"/>
          <p:nvPr/>
        </p:nvSpPr>
        <p:spPr>
          <a:xfrm>
            <a:off x="2138082" y="1600200"/>
            <a:ext cx="5335843" cy="830997"/>
          </a:xfrm>
          <a:prstGeom prst="rect">
            <a:avLst/>
          </a:prstGeom>
          <a:noFill/>
        </p:spPr>
        <p:txBody>
          <a:bodyPr wrap="square" rtlCol="0">
            <a:spAutoFit/>
          </a:bodyPr>
          <a:lstStyle/>
          <a:p>
            <a:r>
              <a:rPr lang="en-ID" sz="1200" dirty="0">
                <a:solidFill>
                  <a:srgbClr val="000000"/>
                </a:solidFill>
                <a:effectLst/>
                <a:highlight>
                  <a:srgbClr val="FFFFFF"/>
                </a:highlight>
                <a:latin typeface="Roboto" panose="02000000000000000000" pitchFamily="2" charset="0"/>
                <a:ea typeface="Roboto" panose="02000000000000000000" pitchFamily="2" charset="0"/>
                <a:cs typeface="Roboto" panose="02000000000000000000" pitchFamily="2" charset="0"/>
              </a:rPr>
              <a:t>The New York City Taxi and Limousine Commission (TLC) contracted </a:t>
            </a:r>
            <a:r>
              <a:rPr lang="en-ID" sz="1200" dirty="0" err="1">
                <a:solidFill>
                  <a:srgbClr val="000000"/>
                </a:solidFill>
                <a:effectLst/>
                <a:highlight>
                  <a:srgbClr val="FFFFFF"/>
                </a:highlight>
                <a:latin typeface="Roboto" panose="02000000000000000000" pitchFamily="2" charset="0"/>
                <a:ea typeface="Roboto" panose="02000000000000000000" pitchFamily="2" charset="0"/>
                <a:cs typeface="Roboto" panose="02000000000000000000" pitchFamily="2" charset="0"/>
              </a:rPr>
              <a:t>Automatidata</a:t>
            </a:r>
            <a:r>
              <a:rPr lang="en-ID" sz="1200" dirty="0">
                <a:solidFill>
                  <a:srgbClr val="000000"/>
                </a:solidFill>
                <a:effectLst/>
                <a:highlight>
                  <a:srgbClr val="FFFFFF"/>
                </a:highlight>
                <a:latin typeface="Roboto" panose="02000000000000000000" pitchFamily="2" charset="0"/>
                <a:ea typeface="Roboto" panose="02000000000000000000" pitchFamily="2" charset="0"/>
                <a:cs typeface="Roboto" panose="02000000000000000000" pitchFamily="2" charset="0"/>
              </a:rPr>
              <a:t> to develop a regression model that helps estimate taxi fares before the ride. </a:t>
            </a:r>
            <a:r>
              <a:rPr lang="en-US" sz="1200" dirty="0">
                <a:solidFill>
                  <a:srgbClr val="000000"/>
                </a:solidFill>
                <a:effectLst/>
                <a:highlight>
                  <a:srgbClr val="FFFFFF"/>
                </a:highlight>
                <a:latin typeface="Roboto" panose="02000000000000000000" pitchFamily="2" charset="0"/>
                <a:ea typeface="Roboto" panose="02000000000000000000" pitchFamily="2" charset="0"/>
                <a:cs typeface="Roboto" panose="02000000000000000000" pitchFamily="2" charset="0"/>
              </a:rPr>
              <a:t>This part of project analyzes the relationship between total fare amount and payment type.</a:t>
            </a:r>
            <a:endParaRPr lang="en-ID" sz="1200" dirty="0"/>
          </a:p>
        </p:txBody>
      </p:sp>
      <p:sp>
        <p:nvSpPr>
          <p:cNvPr id="3" name="TextBox 2">
            <a:extLst>
              <a:ext uri="{FF2B5EF4-FFF2-40B4-BE49-F238E27FC236}">
                <a16:creationId xmlns:a16="http://schemas.microsoft.com/office/drawing/2014/main" id="{9D94CDA0-D727-BCFB-8E92-D16E7C233D3D}"/>
              </a:ext>
            </a:extLst>
          </p:cNvPr>
          <p:cNvSpPr txBox="1"/>
          <p:nvPr/>
        </p:nvSpPr>
        <p:spPr>
          <a:xfrm>
            <a:off x="2138082" y="2619001"/>
            <a:ext cx="5116606" cy="830997"/>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While analyzing the relationship between total fare amount and payment type, this project seeks to discover if customers who pay using credit card tend to pay larger total fare amount than customers who pay using cash.</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4" name="TextBox 3">
            <a:extLst>
              <a:ext uri="{FF2B5EF4-FFF2-40B4-BE49-F238E27FC236}">
                <a16:creationId xmlns:a16="http://schemas.microsoft.com/office/drawing/2014/main" id="{3B49D31E-13C1-5B55-CAC6-C7BD34083C08}"/>
              </a:ext>
            </a:extLst>
          </p:cNvPr>
          <p:cNvSpPr txBox="1"/>
          <p:nvPr/>
        </p:nvSpPr>
        <p:spPr>
          <a:xfrm>
            <a:off x="2138082" y="3637802"/>
            <a:ext cx="5029200" cy="830997"/>
          </a:xfrm>
          <a:prstGeom prst="rect">
            <a:avLst/>
          </a:prstGeom>
          <a:noFill/>
        </p:spPr>
        <p:txBody>
          <a:bodyPr wrap="square" rtlCol="0">
            <a:spAutoFit/>
          </a:bodyPr>
          <a:lstStyle/>
          <a:p>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team ran an A/B test to analyze the relationship between total fare amount and payment type.  The key business insight is that encouraging customers to pay with credit card can generate more revenue for taxi drivers.</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5" name="TextBox 4">
            <a:extLst>
              <a:ext uri="{FF2B5EF4-FFF2-40B4-BE49-F238E27FC236}">
                <a16:creationId xmlns:a16="http://schemas.microsoft.com/office/drawing/2014/main" id="{9D9ADFC8-E67D-66E0-B0A9-B24399158998}"/>
              </a:ext>
            </a:extLst>
          </p:cNvPr>
          <p:cNvSpPr txBox="1"/>
          <p:nvPr/>
        </p:nvSpPr>
        <p:spPr>
          <a:xfrm>
            <a:off x="430306" y="5224182"/>
            <a:ext cx="7043619" cy="2831544"/>
          </a:xfrm>
          <a:prstGeom prst="rect">
            <a:avLst/>
          </a:prstGeom>
          <a:noFill/>
        </p:spPr>
        <p:txBody>
          <a:bodyPr wrap="square" rtlCol="0">
            <a:spAutoFit/>
          </a:bodyPr>
          <a:lstStyle/>
          <a:p>
            <a:r>
              <a:rPr lang="en-US" sz="1200" b="1" dirty="0">
                <a:latin typeface="Roboto" panose="02000000000000000000" pitchFamily="2" charset="0"/>
                <a:ea typeface="Roboto" panose="02000000000000000000" pitchFamily="2" charset="0"/>
                <a:cs typeface="Roboto" panose="02000000000000000000" pitchFamily="2" charset="0"/>
              </a:rPr>
              <a:t>Steps conducted in the A/B test:</a:t>
            </a:r>
          </a:p>
          <a:p>
            <a:endParaRPr lang="en-US" sz="12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100" dirty="0">
                <a:latin typeface="Roboto" panose="02000000000000000000" pitchFamily="2" charset="0"/>
                <a:ea typeface="Roboto" panose="02000000000000000000" pitchFamily="2" charset="0"/>
                <a:cs typeface="Roboto" panose="02000000000000000000" pitchFamily="2" charset="0"/>
              </a:rPr>
              <a:t>Sample collected by randomly selected and divided into two groups: customers who are required to pay with credit card, and customers who are required to pay with cash.</a:t>
            </a:r>
          </a:p>
          <a:p>
            <a:endParaRPr lang="en-US" sz="11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100" dirty="0">
                <a:latin typeface="Roboto" panose="02000000000000000000" pitchFamily="2" charset="0"/>
                <a:ea typeface="Roboto" panose="02000000000000000000" pitchFamily="2" charset="0"/>
                <a:cs typeface="Roboto" panose="02000000000000000000" pitchFamily="2" charset="0"/>
              </a:rPr>
              <a:t>Computed descriptive analysis to better understand the average total fare amount for each payment type method.</a:t>
            </a:r>
          </a:p>
          <a:p>
            <a:pPr marL="171450" indent="-171450">
              <a:buFont typeface="Arial" panose="020B0604020202020204" pitchFamily="34" charset="0"/>
              <a:buChar char="•"/>
            </a:pPr>
            <a:endParaRPr lang="en-US" sz="1100" dirty="0">
              <a:latin typeface="Roboto" panose="02000000000000000000" pitchFamily="2" charset="0"/>
              <a:ea typeface="Roboto" panose="02000000000000000000" pitchFamily="2" charset="0"/>
              <a:cs typeface="Roboto" panose="02000000000000000000" pitchFamily="2" charset="0"/>
            </a:endParaRPr>
          </a:p>
          <a:p>
            <a:pPr marL="171450" indent="-171450">
              <a:buFont typeface="Arial" panose="020B0604020202020204" pitchFamily="34" charset="0"/>
              <a:buChar char="•"/>
            </a:pPr>
            <a:r>
              <a:rPr lang="en-US" sz="1100" dirty="0">
                <a:latin typeface="Roboto" panose="02000000000000000000" pitchFamily="2" charset="0"/>
                <a:ea typeface="Roboto" panose="02000000000000000000" pitchFamily="2" charset="0"/>
                <a:cs typeface="Roboto" panose="02000000000000000000" pitchFamily="2" charset="0"/>
              </a:rPr>
              <a:t>Conducted a two-sample t-test to determine if there is a statistically significant difference in average total fare amount between customers who pay using credit card and customers who pay using cash.</a:t>
            </a:r>
          </a:p>
          <a:p>
            <a:endParaRPr lang="en-US" sz="1000" dirty="0">
              <a:latin typeface="Roboto" panose="02000000000000000000" pitchFamily="2" charset="0"/>
              <a:ea typeface="Roboto" panose="02000000000000000000" pitchFamily="2" charset="0"/>
              <a:cs typeface="Roboto" panose="02000000000000000000" pitchFamily="2" charset="0"/>
            </a:endParaRPr>
          </a:p>
          <a:p>
            <a:r>
              <a:rPr lang="en-US" sz="1200" b="1" dirty="0">
                <a:latin typeface="Roboto" panose="02000000000000000000" pitchFamily="2" charset="0"/>
                <a:ea typeface="Roboto" panose="02000000000000000000" pitchFamily="2" charset="0"/>
                <a:cs typeface="Roboto" panose="02000000000000000000" pitchFamily="2" charset="0"/>
              </a:rPr>
              <a:t>A/B test results:</a:t>
            </a:r>
          </a:p>
          <a:p>
            <a:r>
              <a:rPr lang="en-US" sz="1100" dirty="0">
                <a:latin typeface="Roboto" panose="02000000000000000000" pitchFamily="2" charset="0"/>
                <a:ea typeface="Roboto" panose="02000000000000000000" pitchFamily="2" charset="0"/>
                <a:cs typeface="Roboto" panose="02000000000000000000" pitchFamily="2" charset="0"/>
              </a:rPr>
              <a:t>We found that p-value is much lower than significant level (which is 5%), so we reject the null hypothesis, and conclude that there is statistically significant difference in average total fare amount between customers who pay using credit card and customers who pay using cash. Customers, who pay using credit card, pay a larger total amount compare to customers who pay using cash. </a:t>
            </a:r>
            <a:endParaRPr lang="en-ID" sz="1100" dirty="0">
              <a:latin typeface="Roboto" panose="02000000000000000000" pitchFamily="2" charset="0"/>
              <a:ea typeface="Roboto" panose="02000000000000000000" pitchFamily="2" charset="0"/>
              <a:cs typeface="Roboto" panose="02000000000000000000" pitchFamily="2" charset="0"/>
            </a:endParaRPr>
          </a:p>
        </p:txBody>
      </p:sp>
      <p:sp>
        <p:nvSpPr>
          <p:cNvPr id="6" name="TextBox 5">
            <a:extLst>
              <a:ext uri="{FF2B5EF4-FFF2-40B4-BE49-F238E27FC236}">
                <a16:creationId xmlns:a16="http://schemas.microsoft.com/office/drawing/2014/main" id="{70CC62DF-E20B-81C4-9F82-11387EF72319}"/>
              </a:ext>
            </a:extLst>
          </p:cNvPr>
          <p:cNvSpPr txBox="1"/>
          <p:nvPr/>
        </p:nvSpPr>
        <p:spPr>
          <a:xfrm>
            <a:off x="430306" y="8760759"/>
            <a:ext cx="7043619" cy="461665"/>
          </a:xfrm>
          <a:prstGeom prst="rect">
            <a:avLst/>
          </a:prstGeom>
          <a:noFill/>
        </p:spPr>
        <p:txBody>
          <a:bodyPr wrap="square" rtlCol="0">
            <a:spAutoFit/>
          </a:bodyPr>
          <a:lstStyle/>
          <a:p>
            <a:r>
              <a:rPr lang="en-US" sz="1200" dirty="0" err="1">
                <a:latin typeface="Roboto" panose="02000000000000000000" pitchFamily="2" charset="0"/>
                <a:ea typeface="Roboto" panose="02000000000000000000" pitchFamily="2" charset="0"/>
                <a:cs typeface="Roboto" panose="02000000000000000000" pitchFamily="2" charset="0"/>
              </a:rPr>
              <a:t>Automatidata</a:t>
            </a:r>
            <a:r>
              <a:rPr lang="en-US" sz="1200" dirty="0">
                <a:latin typeface="Roboto" panose="02000000000000000000" pitchFamily="2" charset="0"/>
                <a:ea typeface="Roboto" panose="02000000000000000000" pitchFamily="2" charset="0"/>
                <a:cs typeface="Roboto" panose="02000000000000000000" pitchFamily="2" charset="0"/>
              </a:rPr>
              <a:t> data team recommends New York City TLC encourages customers to pay using credit cards in order to increase revenue for taxi drivers.</a:t>
            </a:r>
            <a:endParaRPr lang="en-ID"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328</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PT Sans Narrow</vt:lpstr>
      <vt:lpstr>Roboto</vt:lpstr>
      <vt:lpstr>Lato</vt:lpstr>
      <vt:lpstr>Google Sans SemiBold</vt:lpstr>
      <vt:lpstr>Google Sans</vt:lpstr>
      <vt:lpstr>Work Sans</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2</cp:revision>
  <dcterms:modified xsi:type="dcterms:W3CDTF">2024-09-30T16:24:38Z</dcterms:modified>
</cp:coreProperties>
</file>